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</p:sldMasterIdLst>
  <p:sldIdLst>
    <p:sldId id="256" r:id="rId6"/>
    <p:sldId id="257" r:id="rId7"/>
    <p:sldId id="263" r:id="rId8"/>
    <p:sldId id="259" r:id="rId9"/>
    <p:sldId id="274" r:id="rId10"/>
    <p:sldId id="267" r:id="rId11"/>
    <p:sldId id="268" r:id="rId12"/>
    <p:sldId id="262" r:id="rId13"/>
    <p:sldId id="272" r:id="rId14"/>
    <p:sldId id="273" r:id="rId15"/>
    <p:sldId id="266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38" autoAdjust="0"/>
  </p:normalViewPr>
  <p:slideViewPr>
    <p:cSldViewPr>
      <p:cViewPr>
        <p:scale>
          <a:sx n="73" d="100"/>
          <a:sy n="73" d="100"/>
        </p:scale>
        <p:origin x="-12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7A4A4AD-8453-43D4-BA40-63B6AF46B781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c464@mail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4348" y="1000108"/>
            <a:ext cx="7500990" cy="2143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406640" cy="3579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презентация основной общеобразовательной программы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 ДС № 464 г. Челябинска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Жаналина\Desktop\фото с праздников\огород\IMG_2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00438"/>
            <a:ext cx="4714908" cy="2821777"/>
          </a:xfrm>
          <a:prstGeom prst="rect">
            <a:avLst/>
          </a:prstGeom>
          <a:noFill/>
        </p:spPr>
      </p:pic>
      <p:pic>
        <p:nvPicPr>
          <p:cNvPr id="7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C:\Users\roza_s\Desktop\93_big.jpg"/>
          <p:cNvPicPr/>
          <p:nvPr/>
        </p:nvPicPr>
        <p:blipFill>
          <a:blip r:embed="rId2" cstate="print"/>
          <a:srcRect b="15619"/>
          <a:stretch>
            <a:fillRect/>
          </a:stretch>
        </p:blipFill>
        <p:spPr bwMode="auto">
          <a:xfrm>
            <a:off x="428596" y="1643050"/>
            <a:ext cx="2095998" cy="173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3" descr="/media/drawing/docsb26/LFMiHlo8FFE6oNWriEvUFcGe2yacplM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/media/drawing/docsb26/O544AtjUIqXkpQ9sRglhgi5XdzB0HQ3H"/>
          <p:cNvSpPr>
            <a:spLocks noChangeAspect="1" noChangeArrowheads="1"/>
          </p:cNvSpPr>
          <p:nvPr/>
        </p:nvSpPr>
        <p:spPr bwMode="auto">
          <a:xfrm>
            <a:off x="0" y="0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/media/drawing/docsb26/JoMEWFvePfjpaaNIwZojySsHfUF2Yxhi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/media/drawing/docsb26/0tvvNWXUPMgKgcyWpW3ydbSnoPleAAMz"/>
          <p:cNvSpPr>
            <a:spLocks noChangeAspect="1" noChangeArrowheads="1"/>
          </p:cNvSpPr>
          <p:nvPr/>
        </p:nvSpPr>
        <p:spPr bwMode="auto">
          <a:xfrm>
            <a:off x="0" y="0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/media/drawing/docsb26/0LLHVTOqqznSoVShEjgFC1lthF7Dfxz3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/media/drawing/docsb26/mEuIzh3JwsZ8NHYXco2AGS7rQbT8if6J"/>
          <p:cNvSpPr>
            <a:spLocks noChangeAspect="1" noChangeArrowheads="1"/>
          </p:cNvSpPr>
          <p:nvPr/>
        </p:nvSpPr>
        <p:spPr bwMode="auto">
          <a:xfrm>
            <a:off x="0" y="0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/media/drawing/docsb26/sgFrsTZAw9bI3uk8pWKYHpWHKf7xL8kv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/media/drawing/docsb26/EvmZLumAXFWlYLDjtggxDoZY6gl3gtqV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1" descr="/media/drawing/docsb26/1bvRzljHtzHgdHFBmPjGDLDVOxB6K8rt"/>
          <p:cNvSpPr>
            <a:spLocks noChangeAspect="1" noChangeArrowheads="1"/>
          </p:cNvSpPr>
          <p:nvPr/>
        </p:nvSpPr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/media/drawing/docsb26/WNBEs9LqYz6KQonjHsOYP8nvIdVIPz3S"/>
          <p:cNvSpPr>
            <a:spLocks noChangeAspect="1" noChangeArrowheads="1"/>
          </p:cNvSpPr>
          <p:nvPr/>
        </p:nvSpPr>
        <p:spPr bwMode="auto">
          <a:xfrm>
            <a:off x="0" y="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3" descr="/media/drawing/docsb26/dAN9pZ4QLcqgktHvrLBThZ1P8IxXzDme"/>
          <p:cNvSpPr>
            <a:spLocks noChangeAspect="1" noChangeArrowheads="1"/>
          </p:cNvSpPr>
          <p:nvPr/>
        </p:nvSpPr>
        <p:spPr bwMode="auto">
          <a:xfrm>
            <a:off x="0" y="0"/>
            <a:ext cx="26384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/media/drawing/docsb26/pUqNOGIZJmrvCFQqwwqBV3LcCEH9f6y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5" descr="/media/drawing/docsb26/bXxSSRIMFRkPfDwQ23594gFfVn4PPg0Y"/>
          <p:cNvSpPr>
            <a:spLocks noChangeAspect="1" noChangeArrowheads="1"/>
          </p:cNvSpPr>
          <p:nvPr/>
        </p:nvSpPr>
        <p:spPr bwMode="auto">
          <a:xfrm>
            <a:off x="0" y="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/media/drawing/docsb26/wDyKO9lDlXBd8W8D38opL0rohFjZQ3v9"/>
          <p:cNvSpPr>
            <a:spLocks noChangeAspect="1" noChangeArrowheads="1"/>
          </p:cNvSpPr>
          <p:nvPr/>
        </p:nvSpPr>
        <p:spPr bwMode="auto">
          <a:xfrm>
            <a:off x="155575" y="-3822700"/>
            <a:ext cx="2543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6381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3624"/>
            <a:ext cx="2176674" cy="14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Рисунок 43" descr="C:\Users\user\Desktop\IMG_20151108_160109.jpg"/>
          <p:cNvPicPr/>
          <p:nvPr/>
        </p:nvPicPr>
        <p:blipFill>
          <a:blip r:embed="rId4" cstate="print"/>
          <a:srcRect t="23397" r="-22" b="43847"/>
          <a:stretch>
            <a:fillRect/>
          </a:stretch>
        </p:blipFill>
        <p:spPr bwMode="auto">
          <a:xfrm>
            <a:off x="4560689" y="575275"/>
            <a:ext cx="1917141" cy="120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 descr="C:\Users\roza_s\Desktop\p3_shkol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357694"/>
            <a:ext cx="2229446" cy="146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C:\Users\roza_s\Desktop\img-20130917180410-26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994562"/>
            <a:ext cx="2307905" cy="128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52" descr="C:\Users\roza_s\Desktop\135362_603x35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0819" y="4975016"/>
            <a:ext cx="2336570" cy="130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62" y="562403"/>
            <a:ext cx="1455716" cy="4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9472" y="4952527"/>
            <a:ext cx="1700585" cy="5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072066" y="714356"/>
            <a:ext cx="771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ДГБ №9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59" name="Picture 2" descr="C:\Users\Жаналина\Desktop\фото с праздников\IMG_22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2071678"/>
            <a:ext cx="5143536" cy="2700000"/>
          </a:xfrm>
          <a:prstGeom prst="rect">
            <a:avLst/>
          </a:prstGeom>
          <a:noFill/>
        </p:spPr>
      </p:pic>
      <p:pic>
        <p:nvPicPr>
          <p:cNvPr id="47" name="Рисунок 46" descr="C:\Users\roza_s\Desktop\a_1.jpg"/>
          <p:cNvPicPr/>
          <p:nvPr/>
        </p:nvPicPr>
        <p:blipFill>
          <a:blip r:embed="rId11" cstate="print"/>
          <a:srcRect l="9837" t="43846" r="9394" b="15769"/>
          <a:stretch>
            <a:fillRect/>
          </a:stretch>
        </p:blipFill>
        <p:spPr bwMode="auto">
          <a:xfrm>
            <a:off x="2640986" y="1938901"/>
            <a:ext cx="3839405" cy="103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Рисунок 45" descr="C:\Users\roza_s\Desktop\dn105_68_3_b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5140" y="1357298"/>
            <a:ext cx="2230158" cy="172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571612"/>
            <a:ext cx="1888505" cy="41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642910" y="4857760"/>
            <a:ext cx="225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МАОУ СОШ № 73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910" y="1785926"/>
            <a:ext cx="1401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 по делам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Челябинска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57488" y="5000636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Детская школа </a:t>
            </a:r>
          </a:p>
          <a:p>
            <a:r>
              <a:rPr lang="ru-RU" sz="1400" dirty="0" smtClean="0"/>
              <a:t>искусств № 5</a:t>
            </a:r>
            <a:endParaRPr lang="ru-RU" sz="1400" dirty="0"/>
          </a:p>
        </p:txBody>
      </p:sp>
      <p:pic>
        <p:nvPicPr>
          <p:cNvPr id="55" name="Рисунок 54" descr="C:\Users\roza_s\Desktop\36_big.jpg"/>
          <p:cNvPicPr/>
          <p:nvPr/>
        </p:nvPicPr>
        <p:blipFill>
          <a:blip r:embed="rId14" cstate="print"/>
          <a:srcRect t="17500" r="18594" b="24583"/>
          <a:stretch>
            <a:fillRect/>
          </a:stretch>
        </p:blipFill>
        <p:spPr bwMode="auto">
          <a:xfrm>
            <a:off x="6715140" y="4000504"/>
            <a:ext cx="2038276" cy="138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143380"/>
            <a:ext cx="1686297" cy="64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785794"/>
            <a:ext cx="785818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66989" y="2848127"/>
            <a:ext cx="1394124" cy="58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ds-parkoviy.ucoz.ru/_si/0/167959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7250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02350" y="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285984" y="500042"/>
            <a:ext cx="5357850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00042"/>
            <a:ext cx="6500858" cy="100013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Характеристика ДОУ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428736"/>
          <a:ext cx="7786742" cy="4429156"/>
        </p:xfrm>
        <a:graphic>
          <a:graphicData uri="http://schemas.openxmlformats.org/drawingml/2006/table">
            <a:tbl>
              <a:tblPr/>
              <a:tblGrid>
                <a:gridCol w="7786742"/>
              </a:tblGrid>
              <a:tr h="4429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Наименование: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Муниципальное автономное дошкольные образовательное учреждение «Детский сад № 464 г. Челябинска»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Организационно-правовая форма: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учреждение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Учредитель: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г. Челябинска в лице Комитета по делам образования г. Челябинска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Лицензия: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№ 12852 от 20.06.2016 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Устав: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утверждении Комитетом по делам образования г. Челябинска, приказ № 1670-у от 05.11.2015 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Юридический адрес: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454038, Челябинская область, г. Челябинск, ул. Часовая, д. 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Фактический адрес: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454038, Челябинская область, г. Челябинск, ул. Часовая, д. 4, 454038, Челябинская область, г. Челябинск, ул. Большевистская, д. 4-а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Телефоны: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+7 (351) 735-05-09, 735-05-61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mail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dc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464@</a:t>
                      </a:r>
                      <a:r>
                        <a:rPr lang="en-US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mail</a:t>
                      </a: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.</a:t>
                      </a:r>
                      <a:r>
                        <a:rPr lang="en-US" sz="16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ru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Сайт: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/детскийсад464.рф/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Заведующий: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Любовь Павловна Жидкова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15616" y="2143116"/>
            <a:ext cx="7416824" cy="3571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785794"/>
            <a:ext cx="7643866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 правовая база ООП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214554"/>
            <a:ext cx="6912768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ФЗ 273 от 29.12.2012г. «Об образовании в Российской Федерации»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№ 1155 от 17.10.2013 «Об утверждении федерального государственного образовательного стандарта дошкольного образования»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Порядок организации и осуществления образовательной деятельности по основным общеобразовательным программам дошкольного образования    ПРИКАЗ   от 30 августа 2013 г. N 1014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ПООПДО одобрена решением федерального учебно- методического объединения по общему образованию (протокол от 20 мая 2015 г. № 2/15)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СанПиН 2.4.1.3049-13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Локальные акты МАДОУ</a:t>
            </a: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Устав МАДОУ</a:t>
            </a: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Правила внутреннего распорядка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ds-parkoviy.ucoz.ru/_si/0/91207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0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928670"/>
            <a:ext cx="7643866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183880" cy="14167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основнй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общеобразовательной программы ДОУ</a:t>
            </a:r>
            <a:endParaRPr lang="ru-RU" sz="28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500034" y="3000372"/>
            <a:ext cx="2428892" cy="1357322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</a:t>
            </a: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3143240" y="4143380"/>
            <a:ext cx="2571768" cy="1214446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Содержательный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5929322" y="3071810"/>
            <a:ext cx="2714644" cy="1500198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ds-parkoviy.ucoz.ru/_si/0/01812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0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ОБРАЗОВАТЕЛЬНЫЕ ОБЛАСТИ ООП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ds-parkoviy.ucoz.ru/_si/0/73281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41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32656"/>
            <a:ext cx="7772400" cy="6048672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sz="2700" b="1" u="sng" dirty="0" smtClean="0">
                <a:solidFill>
                  <a:srgbClr val="002060"/>
                </a:solidFill>
              </a:rPr>
              <a:t>Цель реализации основной </a:t>
            </a:r>
            <a:r>
              <a:rPr lang="ru-RU" sz="2700" b="1" u="sng" dirty="0" err="1" smtClean="0">
                <a:solidFill>
                  <a:srgbClr val="002060"/>
                </a:solidFill>
              </a:rPr>
              <a:t>образоватльной</a:t>
            </a:r>
            <a:r>
              <a:rPr lang="ru-RU" sz="2700" b="1" u="sng" dirty="0" smtClean="0">
                <a:solidFill>
                  <a:srgbClr val="002060"/>
                </a:solidFill>
              </a:rPr>
              <a:t> </a:t>
            </a:r>
            <a:r>
              <a:rPr lang="ru-RU" sz="2700" b="1" u="sng" dirty="0" smtClean="0">
                <a:solidFill>
                  <a:srgbClr val="002060"/>
                </a:solidFill>
              </a:rPr>
              <a:t>программы  дошкольного  образования в соответствии с ФГОС дошкольного образования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latin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оздание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200" b="0" dirty="0"/>
          </a:p>
        </p:txBody>
      </p:sp>
      <p:pic>
        <p:nvPicPr>
          <p:cNvPr id="8194" name="Picture 2" descr="http://ds-parkoviy.ucoz.ru/_si/0/93205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145"/>
              </a:spcBef>
              <a:spcAft>
                <a:spcPts val="145"/>
              </a:spcAft>
              <a:buNone/>
            </a:pPr>
            <a:r>
              <a:rPr lang="ru-RU" sz="9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программы:</a:t>
            </a:r>
          </a:p>
          <a:p>
            <a:pPr algn="just">
              <a:spcBef>
                <a:spcPts val="145"/>
              </a:spcBef>
              <a:spcAft>
                <a:spcPts val="145"/>
              </a:spcAft>
            </a:pPr>
            <a:endParaRPr lang="ru-RU" sz="9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45"/>
              </a:spcBef>
              <a:spcAft>
                <a:spcPts val="145"/>
              </a:spcAft>
            </a:pPr>
            <a:r>
              <a:rPr lang="ru-RU" sz="6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в группах атмосферы гуманного и доброжелательного отношения ко всем воспитанникам, что позволяет </a:t>
            </a:r>
            <a:r>
              <a:rPr lang="ru-RU" sz="6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растить </a:t>
            </a: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 общительными, добрыми, любознательными, инициативными, стремящимися к самостоятельности и творчеству;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максимальное использование разнообразных видов детской деятельности, их интеграция в целях повышения эффективности </a:t>
            </a:r>
            <a:r>
              <a:rPr lang="ru-RU" sz="6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-образовательного процесса;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творческая организация (креативность) </a:t>
            </a:r>
            <a:r>
              <a:rPr lang="ru-RU" sz="6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воспитательно</a:t>
            </a: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-образовательного процесса;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уважительное отношение к результатам детского творчества;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единство подходов к воспитанию детей в условиях дошкольного образовательного учреждения и семьи;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соблюдение в работе детского сада и начальной школы преемственности, исключающей умственные и физические перегрузки в содержании образования детей дошкольного возраста, обеспечивающей отсутствие давления предметного обучения.</a:t>
            </a:r>
          </a:p>
          <a:p>
            <a:pPr>
              <a:lnSpc>
                <a:spcPct val="120000"/>
              </a:lnSpc>
            </a:pPr>
            <a:endParaRPr lang="ru-RU" sz="5600" dirty="0"/>
          </a:p>
        </p:txBody>
      </p:sp>
      <p:pic>
        <p:nvPicPr>
          <p:cNvPr id="7170" name="Picture 2" descr="http://ds-parkoviy.ucoz.ru/_si/0/17103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0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404664"/>
            <a:ext cx="7643866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Целевые ориентиры образования в раннем возрасте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96944" cy="4608512"/>
          </a:xfrm>
        </p:spPr>
        <p:txBody>
          <a:bodyPr>
            <a:normAutofit fontScale="70000" lnSpcReduction="20000"/>
          </a:bodyPr>
          <a:lstStyle/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 интерес к сверстникам; наблюдает за их действиями и подражает им;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  <a:p>
            <a:pPr algn="just">
              <a:buFont typeface="Arial" pitchFamily="34" charset="0"/>
              <a:buChar char="•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ds-parkoviy.ucoz.ru/_si/0/38732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0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80920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80920" cy="11430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8964488" cy="4941168"/>
          </a:xfrm>
        </p:spPr>
        <p:txBody>
          <a:bodyPr>
            <a:normAutofit fontScale="40000" lnSpcReduction="20000"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marL="640080" algn="just">
              <a:spcAft>
                <a:spcPts val="0"/>
              </a:spcAft>
            </a:pP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3400" dirty="0" smtClean="0">
              <a:latin typeface="Times New Roman"/>
              <a:ea typeface="Times New Roman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ds-parkoviy.ucoz.ru/_si/0/30584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00" cy="641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AABED17F01AFC43A4E343F08C776CB4" ma:contentTypeVersion="0" ma:contentTypeDescription="Создание документа." ma:contentTypeScope="" ma:versionID="849ec41b33f59aab5d59610ad4746faa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8CFB91-66FD-4E72-9804-05770117F1B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A2F5E-0A6E-455A-8821-3006B123E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24D5F4-BB67-4694-B1D4-85A02C4CA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356</TotalTime>
  <Words>981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Аспект</vt:lpstr>
      <vt:lpstr>Официальная</vt:lpstr>
      <vt:lpstr>Слайд 1</vt:lpstr>
      <vt:lpstr>Слайд 2</vt:lpstr>
      <vt:lpstr>Нормативно- правовая база ООП</vt:lpstr>
      <vt:lpstr>Структура основнй общеобразовательной программы ДОУ</vt:lpstr>
      <vt:lpstr>ОБРАЗОВАТЕЛЬНЫЕ ОБЛАСТИ ООП</vt:lpstr>
      <vt:lpstr>Цель реализации основной образоватльной программы  дошкольного  образования в соответствии с ФГОС дошкольного образования: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   </vt:lpstr>
      <vt:lpstr> </vt:lpstr>
      <vt:lpstr>Целевые ориентиры образования в раннем возрасте</vt:lpstr>
      <vt:lpstr>Целевые ориентиры на этапе завершения дошкольного образования</vt:lpstr>
      <vt:lpstr>Слайд 10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miniHUMMER</dc:creator>
  <cp:lastModifiedBy>Жаналина</cp:lastModifiedBy>
  <cp:revision>47</cp:revision>
  <dcterms:created xsi:type="dcterms:W3CDTF">2014-02-17T14:56:56Z</dcterms:created>
  <dcterms:modified xsi:type="dcterms:W3CDTF">2017-01-24T06:22:10Z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0x010100DAABED17F01AFC43A4E343F08C776CB4</vt:lpwstr>
  </property>
</Properties>
</file>